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p:scale>
          <a:sx d="100" n="155"/>
          <a:sy d="100" n="155"/>
        </p:scale>
        <p:origin x="936" y="464"/>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notesMaster" Target="notesMasters/notesMaster1.xml" /><Relationship Id="rId33" Type="http://schemas.openxmlformats.org/officeDocument/2006/relationships/viewProps" Target="viewProps.xml" /><Relationship Id="rId32" Type="http://schemas.openxmlformats.org/officeDocument/2006/relationships/presProps" Target="presProps.xml" /><Relationship Id="rId1" Type="http://schemas.openxmlformats.org/officeDocument/2006/relationships/slideMaster" Target="slideMasters/slideMaster1.xml" /><Relationship Id="rId35" Type="http://schemas.openxmlformats.org/officeDocument/2006/relationships/tableStyles" Target="tableStyles.xml" /><Relationship Id="rId34" Type="http://schemas.openxmlformats.org/officeDocument/2006/relationships/theme" Target="theme/theme1.xml" /></Relationships>
</file>

<file path=ppt/media/image1.png>
</file>

<file path=ppt/media/image2.png>
</file>

<file path=ppt/media/image3.jp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11/6/22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baseline="0" kern="1200" sz="20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baseline="0" kern="1200" sz="18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baseline="0" kern="1200" sz="16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https://www.win-vector.com" TargetMode="External" /></Relationships>
</file>

<file path=ppt/slides/_rels/slide10.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jpg"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notesSlide" Target="../notesSlides/notesSlide1.xml" /><Relationship Id="rId3" Type="http://schemas.openxmlformats.org/officeDocument/2006/relationships/image" Target="../media/image2.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iscourse.datamethods.org/t/categorizing-continuous-variables/3402" TargetMode="Externa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jp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vtreat" TargetMode="External" /><Relationship Id="rId3" Type="http://schemas.openxmlformats.org/officeDocument/2006/relationships/hyperlink" Target="https://github.com/WinVector/vtreat" TargetMode="External" /><Relationship Id="rId4" Type="http://schemas.openxmlformats.org/officeDocument/2006/relationships/hyperlink" Target="https://win-vector.com/2009/11/03/i-dont-think-that-means-what-you-think-it-means-statistics-to-english-translation-part-1-accuracy-measures/" TargetMode="External" /><Relationship Id="rId5" Type="http://schemas.openxmlformats.org/officeDocument/2006/relationships/hyperlink" Target="https://win-vector.com/2015/02/27/does-balancing-classes-improve-classifier-performance/" TargetMode="External" /><Relationship Id="rId6" Type="http://schemas.openxmlformats.org/officeDocument/2006/relationships/hyperlink" Target="https://win-vector.com/2019/07/07/link-functions-versus-data-transforms/" TargetMode="External" /><Relationship Id="rId7" Type="http://schemas.openxmlformats.org/officeDocument/2006/relationships/hyperlink" Target="https://win-vector.com/2014/03/08/can-a-classifier-that-never-says-yes-be-useful/" TargetMode="External" /><Relationship Id="rId8" Type="http://schemas.openxmlformats.org/officeDocument/2006/relationships/hyperlink" Target="https://win-vector.com/2019/11/12/when-cross-validation-is-more-powerful-than-regularization/" TargetMode="Externa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Examples/tree/main/Fit_to_Finish_Modeling" TargetMode="External" /></Relationships>
</file>

<file path=ppt/slides/_rels/slide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jpg" /></Relationships>
</file>

<file path=ppt/slides/_rels/slide8.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Fit to Finish Modeling</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John Mount, </a:t>
            </a:r>
            <a:r>
              <a:rPr>
                <a:hlinkClick r:id="rId2"/>
              </a:rPr>
              <a:t>Win Vector LLC</a:t>
            </a:r>
          </a:p>
        </p:txBody>
      </p:sp>
      <p:sp>
        <p:nvSpPr>
          <p:cNvPr id="4" name="Date Placeholder 3"/>
          <p:cNvSpPr>
            <a:spLocks noGrp="1"/>
          </p:cNvSpPr>
          <p:nvPr>
            <p:ph idx="10" sz="half" type="dt"/>
          </p:nvPr>
        </p:nvSpPr>
        <p:spPr/>
        <p:txBody>
          <a:bodyPr/>
          <a:lstStyle/>
          <a:p>
            <a:pPr lvl="0" indent="0" marL="0">
              <a:buNone/>
            </a:pPr>
            <a:r>
              <a:rPr/>
              <a:t>11/9/22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 Model</a:t>
            </a:r>
          </a:p>
        </p:txBody>
      </p:sp>
      <p:sp>
        <p:nvSpPr>
          <p:cNvPr id="4" name="Text Placeholder 3"/>
          <p:cNvSpPr>
            <a:spLocks noGrp="1"/>
          </p:cNvSpPr>
          <p:nvPr>
            <p:ph idx="2" sz="half" type="body"/>
          </p:nvPr>
        </p:nvSpPr>
        <p:spPr/>
        <p:txBody>
          <a:bodyPr/>
          <a:lstStyle/>
          <a:p>
            <a:pPr lvl="0" indent="0" marL="0">
              <a:buNone/>
            </a:pPr>
            <a:r>
              <a:rPr/>
              <a:t>Here is a standard model, notice </a:t>
            </a:r>
            <a:r>
              <a:rPr>
                <a:latin typeface="Courier"/>
              </a:rPr>
              <a:t>mid_parent</a:t>
            </a:r>
            <a:r>
              <a:rPr/>
              <a:t> is suppressed as it is co-linear with some combination of </a:t>
            </a:r>
            <a:r>
              <a:rPr>
                <a:latin typeface="Courier"/>
              </a:rPr>
              <a:t>father</a:t>
            </a:r>
            <a:r>
              <a:rPr/>
              <a:t> and </a:t>
            </a:r>
            <a:r>
              <a:rPr>
                <a:latin typeface="Courier"/>
              </a:rPr>
              <a:t>mother</a:t>
            </a:r>
            <a:r>
              <a:rPr/>
              <a:t>.</a:t>
            </a:r>
          </a:p>
          <a:p>
            <a:pPr lvl="0" indent="0">
              <a:buNone/>
            </a:pPr>
            <a:r>
              <a:rPr>
                <a:solidFill>
                  <a:srgbClr val="5E5E5E"/>
                </a:solidFill>
                <a:latin typeface="Courier"/>
              </a:rPr>
              <a:t># standard OLS model</a:t>
            </a:r>
            <a:br/>
            <a:r>
              <a:rPr>
                <a:solidFill>
                  <a:srgbClr val="003B4F"/>
                </a:solidFill>
                <a:latin typeface="Courier"/>
              </a:rPr>
              <a:t>model_1 &lt;- </a:t>
            </a:r>
            <a:r>
              <a:rPr>
                <a:solidFill>
                  <a:srgbClr val="4758AB"/>
                </a:solidFill>
                <a:latin typeface="Courier"/>
              </a:rPr>
              <a:t>lm</a:t>
            </a:r>
            <a:r>
              <a:rPr>
                <a:solidFill>
                  <a:srgbClr val="003B4F"/>
                </a:solidFill>
                <a:latin typeface="Courier"/>
              </a:rPr>
              <a:t>(</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a:t>
            </a:r>
            <a:b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016000"/>
                <a:gridCol w="1016000"/>
                <a:gridCol w="1016000"/>
                <a:gridCol w="1016000"/>
                <a:gridCol w="1016000"/>
              </a:tblGrid>
              <a:tr h="0">
                <a:tc>
                  <a:txBody>
                    <a:bodyPr/>
                    <a:lstStyle/>
                    <a:p>
                      <a:endParaRPr/>
                    </a:p>
                  </a:txBody>
                  <a:tcPr/>
                </a:tc>
                <a:tc>
                  <a:txBody>
                    <a:bodyPr/>
                    <a:lstStyle/>
                    <a:p>
                      <a:pPr lvl="0" indent="0" marL="0" algn="r">
                        <a:buNone/>
                      </a:pPr>
                      <a:r>
                        <a:rPr/>
                        <a:t>Estimate</a:t>
                      </a:r>
                    </a:p>
                  </a:txBody>
                  <a:tcPr/>
                </a:tc>
                <a:tc>
                  <a:txBody>
                    <a:bodyPr/>
                    <a:lstStyle/>
                    <a:p>
                      <a:pPr lvl="0" indent="0" marL="0" algn="r">
                        <a:buNone/>
                      </a:pPr>
                      <a:r>
                        <a:rPr/>
                        <a:t>Std. Error</a:t>
                      </a:r>
                    </a:p>
                  </a:txBody>
                  <a:tcPr/>
                </a:tc>
                <a:tc>
                  <a:txBody>
                    <a:bodyPr/>
                    <a:lstStyle/>
                    <a:p>
                      <a:pPr lvl="0" indent="0" marL="0" algn="r">
                        <a:buNone/>
                      </a:pPr>
                      <a:r>
                        <a:rPr/>
                        <a:t>t value</a:t>
                      </a:r>
                    </a:p>
                  </a:txBody>
                  <a:tcPr/>
                </a:tc>
                <a:tc>
                  <a:txBody>
                    <a:bodyPr/>
                    <a:lstStyle/>
                    <a:p>
                      <a:pPr lvl="0" indent="0" marL="0" algn="r">
                        <a:buNone/>
                      </a:pPr>
                      <a:r>
                        <a:rPr/>
                        <a:t>Pr(&gt;|t|)</a:t>
                      </a:r>
                    </a:p>
                  </a:txBody>
                  <a:tcPr/>
                </a:tc>
              </a:tr>
              <a:tr h="0">
                <a:tc>
                  <a:txBody>
                    <a:bodyPr/>
                    <a:lstStyle/>
                    <a:p>
                      <a:pPr lvl="0" indent="0" marL="0" algn="l">
                        <a:buNone/>
                      </a:pPr>
                      <a:r>
                        <a:rPr/>
                        <a:t>(Intercept)</a:t>
                      </a:r>
                    </a:p>
                  </a:txBody>
                </a:tc>
                <a:tc>
                  <a:txBody>
                    <a:bodyPr/>
                    <a:lstStyle/>
                    <a:p>
                      <a:pPr lvl="0" indent="0" marL="0" algn="r">
                        <a:buNone/>
                      </a:pPr>
                      <a:r>
                        <a:rPr/>
                        <a:t>20.8759234</a:t>
                      </a:r>
                    </a:p>
                  </a:txBody>
                </a:tc>
                <a:tc>
                  <a:txBody>
                    <a:bodyPr/>
                    <a:lstStyle/>
                    <a:p>
                      <a:pPr lvl="0" indent="0" marL="0" algn="r">
                        <a:buNone/>
                      </a:pPr>
                      <a:r>
                        <a:rPr/>
                        <a:t>4.7535682</a:t>
                      </a:r>
                    </a:p>
                  </a:txBody>
                </a:tc>
                <a:tc>
                  <a:txBody>
                    <a:bodyPr/>
                    <a:lstStyle/>
                    <a:p>
                      <a:pPr lvl="0" indent="0" marL="0" algn="r">
                        <a:buNone/>
                      </a:pPr>
                      <a:r>
                        <a:rPr/>
                        <a:t>4.391632</a:t>
                      </a:r>
                    </a:p>
                  </a:txBody>
                </a:tc>
                <a:tc>
                  <a:txBody>
                    <a:bodyPr/>
                    <a:lstStyle/>
                    <a:p>
                      <a:pPr lvl="0" indent="0" marL="0" algn="r">
                        <a:buNone/>
                      </a:pPr>
                      <a:r>
                        <a:rPr/>
                        <a:t>1.3e-05</a:t>
                      </a:r>
                    </a:p>
                  </a:txBody>
                </a:tc>
              </a:tr>
              <a:tr h="0">
                <a:tc>
                  <a:txBody>
                    <a:bodyPr/>
                    <a:lstStyle/>
                    <a:p>
                      <a:pPr lvl="0" indent="0" marL="0" algn="l">
                        <a:buNone/>
                      </a:pPr>
                      <a:r>
                        <a:rPr/>
                        <a:t>father</a:t>
                      </a:r>
                    </a:p>
                  </a:txBody>
                </a:tc>
                <a:tc>
                  <a:txBody>
                    <a:bodyPr/>
                    <a:lstStyle/>
                    <a:p>
                      <a:pPr lvl="0" indent="0" marL="0" algn="r">
                        <a:buNone/>
                      </a:pPr>
                      <a:r>
                        <a:rPr/>
                        <a:t>0.3902182</a:t>
                      </a:r>
                    </a:p>
                  </a:txBody>
                </a:tc>
                <a:tc>
                  <a:txBody>
                    <a:bodyPr/>
                    <a:lstStyle/>
                    <a:p>
                      <a:pPr lvl="0" indent="0" marL="0" algn="r">
                        <a:buNone/>
                      </a:pPr>
                      <a:r>
                        <a:rPr/>
                        <a:t>0.0506171</a:t>
                      </a:r>
                    </a:p>
                  </a:txBody>
                </a:tc>
                <a:tc>
                  <a:txBody>
                    <a:bodyPr/>
                    <a:lstStyle/>
                    <a:p>
                      <a:pPr lvl="0" indent="0" marL="0" algn="r">
                        <a:buNone/>
                      </a:pPr>
                      <a:r>
                        <a:rPr/>
                        <a:t>7.709210</a:t>
                      </a:r>
                    </a:p>
                  </a:txBody>
                </a:tc>
                <a:tc>
                  <a:txBody>
                    <a:bodyPr/>
                    <a:lstStyle/>
                    <a:p>
                      <a:pPr lvl="0" indent="0" marL="0" algn="r">
                        <a:buNone/>
                      </a:pPr>
                      <a:r>
                        <a:rPr/>
                        <a:t>0.0e+00</a:t>
                      </a:r>
                    </a:p>
                  </a:txBody>
                </a:tc>
              </a:tr>
              <a:tr h="0">
                <a:tc>
                  <a:txBody>
                    <a:bodyPr/>
                    <a:lstStyle/>
                    <a:p>
                      <a:pPr lvl="0" indent="0" marL="0" algn="l">
                        <a:buNone/>
                      </a:pPr>
                      <a:r>
                        <a:rPr/>
                        <a:t>mother</a:t>
                      </a:r>
                    </a:p>
                  </a:txBody>
                </a:tc>
                <a:tc>
                  <a:txBody>
                    <a:bodyPr/>
                    <a:lstStyle/>
                    <a:p>
                      <a:pPr lvl="0" indent="0" marL="0" algn="r">
                        <a:buNone/>
                      </a:pPr>
                      <a:r>
                        <a:rPr/>
                        <a:t>0.2949701</a:t>
                      </a:r>
                    </a:p>
                  </a:txBody>
                </a:tc>
                <a:tc>
                  <a:txBody>
                    <a:bodyPr/>
                    <a:lstStyle/>
                    <a:p>
                      <a:pPr lvl="0" indent="0" marL="0" algn="r">
                        <a:buNone/>
                      </a:pPr>
                      <a:r>
                        <a:rPr/>
                        <a:t>0.0552207</a:t>
                      </a:r>
                    </a:p>
                  </a:txBody>
                </a:tc>
                <a:tc>
                  <a:txBody>
                    <a:bodyPr/>
                    <a:lstStyle/>
                    <a:p>
                      <a:pPr lvl="0" indent="0" marL="0" algn="r">
                        <a:buNone/>
                      </a:pPr>
                      <a:r>
                        <a:rPr/>
                        <a:t>5.341661</a:t>
                      </a:r>
                    </a:p>
                  </a:txBody>
                </a:tc>
                <a:tc>
                  <a:txBody>
                    <a:bodyPr/>
                    <a:lstStyle/>
                    <a:p>
                      <a:pPr lvl="0" indent="0" marL="0" algn="r">
                        <a:buNone/>
                      </a:pPr>
                      <a:r>
                        <a:rPr/>
                        <a:t>1.0e-07</a:t>
                      </a:r>
                    </a:p>
                  </a:txBody>
                </a:tc>
              </a:tr>
            </a:tbl>
          </a:graphicData>
        </a:graphic>
      </p:graphicFrame>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Another Model</a:t>
            </a:r>
          </a:p>
        </p:txBody>
      </p:sp>
      <p:sp>
        <p:nvSpPr>
          <p:cNvPr id="4" name="Text Placeholder 3"/>
          <p:cNvSpPr>
            <a:spLocks noGrp="1"/>
          </p:cNvSpPr>
          <p:nvPr>
            <p:ph idx="2" sz="half" type="body"/>
          </p:nvPr>
        </p:nvSpPr>
        <p:spPr/>
        <p:txBody>
          <a:bodyPr/>
          <a:lstStyle/>
          <a:p>
            <a:pPr lvl="0" indent="0">
              <a:buNone/>
            </a:pPr>
            <a:r>
              <a:rPr>
                <a:solidFill>
                  <a:srgbClr val="5E5E5E"/>
                </a:solidFill>
                <a:latin typeface="Courier"/>
              </a:rPr>
              <a:t># L2 regularized model</a:t>
            </a:r>
            <a:br/>
            <a:r>
              <a:rPr>
                <a:solidFill>
                  <a:srgbClr val="003B4F"/>
                </a:solidFill>
                <a:latin typeface="Courier"/>
              </a:rPr>
              <a:t>var_cols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"father"</a:t>
            </a:r>
            <a:r>
              <a:rPr>
                <a:solidFill>
                  <a:srgbClr val="003B4F"/>
                </a:solidFill>
                <a:latin typeface="Courier"/>
              </a:rPr>
              <a:t>, </a:t>
            </a:r>
            <a:br/>
            <a:r>
              <a:rPr>
                <a:solidFill>
                  <a:srgbClr val="003B4F"/>
                </a:solidFill>
                <a:latin typeface="Courier"/>
              </a:rPr>
              <a:t>  </a:t>
            </a:r>
            <a:r>
              <a:rPr>
                <a:solidFill>
                  <a:srgbClr val="20794D"/>
                </a:solidFill>
                <a:latin typeface="Courier"/>
              </a:rPr>
              <a:t>"mother"</a:t>
            </a:r>
            <a:r>
              <a:rPr>
                <a:solidFill>
                  <a:srgbClr val="003B4F"/>
                </a:solidFill>
                <a:latin typeface="Courier"/>
              </a:rPr>
              <a:t>, </a:t>
            </a:r>
            <a:b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as.matrix</a:t>
            </a:r>
            <a:r>
              <a:rPr>
                <a:solidFill>
                  <a:srgbClr val="003B4F"/>
                </a:solidFill>
                <a:latin typeface="Courier"/>
              </a:rPr>
              <a:t>(model_2</a:t>
            </a:r>
            <a:r>
              <a:rPr>
                <a:solidFill>
                  <a:srgbClr val="5E5E5E"/>
                </a:solidFill>
                <a:latin typeface="Courier"/>
              </a:rPr>
              <a:t>$</a:t>
            </a:r>
            <a:r>
              <a:rPr>
                <a:solidFill>
                  <a:srgbClr val="003B4F"/>
                </a:solidFill>
                <a:latin typeface="Courier"/>
              </a:rPr>
              <a:t>beta)</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endParaRPr/>
                    </a:p>
                  </a:txBody>
                  <a:tcPr/>
                </a:tc>
                <a:tc>
                  <a:txBody>
                    <a:bodyPr/>
                    <a:lstStyle/>
                    <a:p>
                      <a:pPr lvl="0" indent="0" marL="0" algn="r">
                        <a:buNone/>
                      </a:pPr>
                      <a:r>
                        <a:rPr/>
                        <a:t>s0</a:t>
                      </a:r>
                    </a:p>
                  </a:txBody>
                  <a:tcPr/>
                </a:tc>
              </a:tr>
              <a:tr h="0">
                <a:tc>
                  <a:txBody>
                    <a:bodyPr/>
                    <a:lstStyle/>
                    <a:p>
                      <a:pPr lvl="0" indent="0" marL="0" algn="l">
                        <a:buNone/>
                      </a:pPr>
                      <a:r>
                        <a:rPr/>
                        <a:t>father</a:t>
                      </a:r>
                    </a:p>
                  </a:txBody>
                </a:tc>
                <a:tc>
                  <a:txBody>
                    <a:bodyPr/>
                    <a:lstStyle/>
                    <a:p>
                      <a:pPr lvl="0" indent="0" marL="0" algn="r">
                        <a:buNone/>
                      </a:pPr>
                      <a:r>
                        <a:rPr/>
                        <a:t>0.4013034</a:t>
                      </a:r>
                    </a:p>
                  </a:txBody>
                </a:tc>
              </a:tr>
              <a:tr h="0">
                <a:tc>
                  <a:txBody>
                    <a:bodyPr/>
                    <a:lstStyle/>
                    <a:p>
                      <a:pPr lvl="0" indent="0" marL="0" algn="l">
                        <a:buNone/>
                      </a:pPr>
                      <a:r>
                        <a:rPr/>
                        <a:t>mother</a:t>
                      </a:r>
                    </a:p>
                  </a:txBody>
                </a:tc>
                <a:tc>
                  <a:txBody>
                    <a:bodyPr/>
                    <a:lstStyle/>
                    <a:p>
                      <a:pPr lvl="0" indent="0" marL="0" algn="r">
                        <a:buNone/>
                      </a:pPr>
                      <a:r>
                        <a:rPr/>
                        <a:t>0.3069899</a:t>
                      </a:r>
                    </a:p>
                  </a:txBody>
                </a:tc>
              </a:tr>
              <a:tr h="0">
                <a:tc>
                  <a:txBody>
                    <a:bodyPr/>
                    <a:lstStyle/>
                    <a:p>
                      <a:pPr lvl="0" indent="0" marL="0" algn="l">
                        <a:buNone/>
                      </a:pPr>
                      <a:r>
                        <a:rPr/>
                        <a:t>mid_parent</a:t>
                      </a:r>
                    </a:p>
                  </a:txBody>
                </a:tc>
                <a:tc>
                  <a:txBody>
                    <a:bodyPr/>
                    <a:lstStyle/>
                    <a:p>
                      <a:pPr lvl="0" indent="0" marL="0" algn="r">
                        <a:buNone/>
                      </a:pPr>
                      <a:r>
                        <a:rPr/>
                        <a:t>-0.0111041</a:t>
                      </a:r>
                    </a:p>
                  </a:txBody>
                </a:tc>
              </a:tr>
            </a:tbl>
          </a:graphicData>
        </a:graphic>
      </p:graphicFrame>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effectively</a:t>
            </a:r>
            <a:r>
              <a:rPr/>
              <a:t> different are the models?</a:t>
            </a:r>
          </a:p>
        </p:txBody>
      </p:sp>
      <p:sp>
        <p:nvSpPr>
          <p:cNvPr id="3" name="Content Placeholder 2"/>
          <p:cNvSpPr>
            <a:spLocks noGrp="1"/>
          </p:cNvSpPr>
          <p:nvPr>
            <p:ph idx="1"/>
          </p:nvPr>
        </p:nvSpPr>
        <p:spPr/>
        <p:txBody>
          <a:bodyPr/>
          <a:lstStyle/>
          <a:p>
            <a:pPr lvl="0" indent="0" marL="0">
              <a:buNone/>
            </a:pPr>
            <a:r>
              <a:rP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3.210828</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3.210829</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7.105813e-05</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semantically</a:t>
            </a:r>
            <a:r>
              <a:rPr/>
              <a:t> different are the models?</a:t>
            </a:r>
          </a:p>
        </p:txBody>
      </p:sp>
      <p:sp>
        <p:nvSpPr>
          <p:cNvPr id="3" name="Content Placeholder 2"/>
          <p:cNvSpPr>
            <a:spLocks noGrp="1"/>
          </p:cNvSpPr>
          <p:nvPr>
            <p:ph idx="1"/>
          </p:nvPr>
        </p:nvSpPr>
        <p:spPr/>
        <p:txBody>
          <a:bodyPr/>
          <a:lstStyle/>
          <a:p>
            <a:pPr lvl="0" indent="0" marL="0">
              <a:buNone/>
            </a:pPr>
            <a:r>
              <a:rPr/>
              <a:t>Very Different.</a:t>
            </a:r>
          </a:p>
          <a:p>
            <a:pPr lvl="0"/>
            <a:r>
              <a:rPr/>
              <a:t>The traditional model has made the decision to suppress </a:t>
            </a:r>
            <a:r>
              <a:rPr>
                <a:latin typeface="Courier"/>
              </a:rPr>
              <a:t>mid_parent</a:t>
            </a:r>
            <a:r>
              <a:rPr/>
              <a:t>.</a:t>
            </a:r>
          </a:p>
          <a:p>
            <a:pPr lvl="1"/>
            <a:r>
              <a:rPr/>
              <a:t>This means the model is immune to any harm this variable could inflict in the future. Say for example some day in the future it is calculated or stored wrong in our data source.</a:t>
            </a:r>
          </a:p>
          <a:p>
            <a:pPr lvl="1"/>
            <a:r>
              <a:rPr/>
              <a:t>Actually a super important decision, perhaps best left to the practitioner to decide which of </a:t>
            </a:r>
            <a:r>
              <a:rPr>
                <a:latin typeface="Courier"/>
              </a:rPr>
              <a:t>father</a:t>
            </a:r>
            <a:r>
              <a:rPr/>
              <a:t>, </a:t>
            </a:r>
            <a:r>
              <a:rPr>
                <a:latin typeface="Courier"/>
              </a:rPr>
              <a:t>mother</a:t>
            </a:r>
            <a:r>
              <a:rPr/>
              <a:t>, or </a:t>
            </a:r>
            <a:r>
              <a:rPr>
                <a:latin typeface="Courier"/>
              </a:rPr>
              <a:t>mid_parent</a:t>
            </a:r>
            <a:r>
              <a:rPr/>
              <a:t> should be dropped.</a:t>
            </a:r>
          </a:p>
          <a:p>
            <a:pPr lvl="0"/>
            <a:r>
              <a:rPr/>
              <a:t>The L2 regularized (or Ridge Regression or Tikhonov Regularized) model keeps all variables, but tries to enforce small (near zero) coefficients.</a:t>
            </a:r>
          </a:p>
          <a:p>
            <a:pPr lvl="1"/>
            <a:r>
              <a:rPr/>
              <a:t>This is a “fire and forget strategy.”</a:t>
            </a:r>
          </a:p>
          <a:p>
            <a:pPr lvl="1"/>
            <a:r>
              <a:rPr/>
              <a:t>Works well if the average of the variables is more stable than the individual variables, as it often is.</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Fit to Finish Dilemma</a:t>
            </a:r>
          </a:p>
        </p:txBody>
      </p:sp>
      <p:sp>
        <p:nvSpPr>
          <p:cNvPr id="3" name="Content Placeholder 2"/>
          <p:cNvSpPr>
            <a:spLocks noGrp="1"/>
          </p:cNvSpPr>
          <p:nvPr>
            <p:ph idx="1"/>
          </p:nvPr>
        </p:nvSpPr>
        <p:spPr/>
        <p:txBody>
          <a:bodyPr/>
          <a:lstStyle/>
          <a:p>
            <a:pPr lvl="0" indent="0" marL="0">
              <a:buNone/>
            </a:pPr>
            <a:r>
              <a:rPr/>
              <a:t>Machine learning or AI-training builds a model that is </a:t>
            </a:r>
            <a:r>
              <a:rPr i="1"/>
              <a:t>superficially indistinguishable from a correct model</a:t>
            </a:r>
            <a:r>
              <a:rPr/>
              <a:t>.</a:t>
            </a:r>
          </a:p>
          <a:p>
            <a:pPr lvl="0"/>
            <a:r>
              <a:rPr/>
              <a:t>Often best possible on training data. In the absence of over-fit issues may be nearly best possible on hold out data.</a:t>
            </a:r>
          </a:p>
          <a:p>
            <a:pPr lvl="0"/>
            <a:r>
              <a:rPr/>
              <a:t>The statistics view</a:t>
            </a:r>
          </a:p>
          <a:p>
            <a:pPr lvl="1"/>
            <a:r>
              <a:rPr/>
              <a:t>May still be the wrong model, with wrong coefficients inferred.</a:t>
            </a:r>
          </a:p>
          <a:p>
            <a:pPr lvl="1"/>
            <a:r>
              <a:rPr/>
              <a:t>Model identification is important, as the model may be called on an example not similar to the training data.</a:t>
            </a:r>
          </a:p>
          <a:p>
            <a:pPr lvl="0"/>
            <a:r>
              <a:rPr/>
              <a:t>The data science view</a:t>
            </a:r>
          </a:p>
          <a:p>
            <a:pPr lvl="1"/>
            <a:r>
              <a:rPr/>
              <a:t>“I am paid to call </a:t>
            </a:r>
            <a:r>
              <a:rPr>
                <a:latin typeface="Courier"/>
              </a:rPr>
              <a:t>predict()</a:t>
            </a:r>
            <a:r>
              <a:rPr/>
              <a:t>, we are done here.”</a:t>
            </a:r>
          </a:p>
          <a:p>
            <a:pPr lvl="2"/>
            <a:r>
              <a:rPr/>
              <a:t>For many business situations, this is in fact the right answer!</a:t>
            </a:r>
          </a:p>
          <a:p>
            <a:pPr lvl="1"/>
            <a:r>
              <a:rPr/>
              <a:t>Model identification is pointless, as we can’t expect reliable predictions on examples not distributionally similar to the training data.</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Unbalanced Classification Classes</a:t>
            </a:r>
          </a:p>
        </p:txBody>
      </p:sp>
      <p:pic>
        <p:nvPicPr>
          <p:cNvPr descr="one_not_like_the_other.jpg" id="0" name="Picture 1"/>
          <p:cNvPicPr>
            <a:picLocks noGrp="1" noChangeAspect="1"/>
          </p:cNvPicPr>
          <p:nvPr/>
        </p:nvPicPr>
        <p:blipFill>
          <a:blip r:embed="rId2"/>
          <a:stretch>
            <a:fillRect/>
          </a:stretch>
        </p:blipFill>
        <p:spPr bwMode="auto">
          <a:xfrm>
            <a:off x="2032000" y="1193800"/>
            <a:ext cx="50927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Tools deforming the hands</a:t>
            </a:r>
          </a:p>
        </p:txBody>
      </p:sp>
      <p:sp>
        <p:nvSpPr>
          <p:cNvPr id="3" name="Content Placeholder 2"/>
          <p:cNvSpPr>
            <a:spLocks noGrp="1"/>
          </p:cNvSpPr>
          <p:nvPr>
            <p:ph idx="1"/>
          </p:nvPr>
        </p:nvSpPr>
        <p:spPr/>
        <p:txBody>
          <a:bodyPr/>
          <a:lstStyle/>
          <a:p>
            <a:pPr lvl="0" indent="0" marL="0">
              <a:buNone/>
            </a:pPr>
            <a:r>
              <a:rPr/>
              <a:t>Data scientist over-worry about unbalanced classes in classification problems.</a:t>
            </a:r>
          </a:p>
          <a:p>
            <a:pPr lvl="0"/>
            <a:r>
              <a:rPr/>
              <a:t>This distinction is a bit stronger in the Python data science community as the Python sklearn </a:t>
            </a:r>
            <a:r>
              <a:rPr>
                <a:latin typeface="Courier"/>
              </a:rPr>
              <a:t>.predict()</a:t>
            </a:r>
            <a:r>
              <a:rPr/>
              <a:t> interface returns class labels instead of links or probabilities.</a:t>
            </a:r>
          </a:p>
          <a:p>
            <a:pPr lvl="0"/>
            <a:r>
              <a:rPr/>
              <a:t>The R </a:t>
            </a:r>
            <a:r>
              <a:rPr>
                <a:latin typeface="Courier"/>
              </a:rPr>
              <a:t>predict()</a:t>
            </a:r>
            <a:r>
              <a:rPr/>
              <a:t> interface doesn’t have this issue.</a:t>
            </a:r>
          </a:p>
          <a:p>
            <a:pPr lvl="0"/>
            <a:r>
              <a:rPr/>
              <a:t>R users are more comfortable with statistical concepts such as uncertainty, probabilities, odds-ratios, and log-odds-ratios.</a:t>
            </a:r>
          </a:p>
          <a:p>
            <a:pPr lvl="0"/>
            <a:r>
              <a:rPr/>
              <a:t>Some modeling tooling is supporting fixes that repair problems introduced by other fixes (complexity death spiral).</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 Classification Example</a:t>
            </a:r>
          </a:p>
        </p:txBody>
      </p:sp>
      <p:sp>
        <p:nvSpPr>
          <p:cNvPr id="3" name="Content Placeholder 2"/>
          <p:cNvSpPr>
            <a:spLocks noGrp="1"/>
          </p:cNvSpPr>
          <p:nvPr>
            <p:ph idx="1"/>
          </p:nvPr>
        </p:nvSpPr>
        <p:spPr/>
        <p:txBody>
          <a:bodyPr/>
          <a:lstStyle/>
          <a:p>
            <a:pPr lvl="0" indent="0" marL="0">
              <a:buNone/>
            </a:pPr>
            <a:r>
              <a:rPr/>
              <a:t>For our classification example, let’s take a BCSC breast cancer data set.</a:t>
            </a:r>
          </a:p>
          <a:p>
            <a:pPr lvl="0" indent="0" marL="0">
              <a:buNone/>
            </a:pPr>
            <a:r>
              <a:rPr/>
              <a:t>For this model </a:t>
            </a:r>
            <a:r>
              <a:rPr>
                <a:latin typeface="Courier"/>
              </a:rPr>
              <a:t>breast_cancer_history</a:t>
            </a:r>
            <a:r>
              <a:rP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marL="0">
              <a:buNone/>
            </a:pPr>
            <a:r>
              <a:rPr/>
              <a:t>The prevalence of cancer, among those instances with known cancer determination, is about 10.3%.</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Preparing the data</a:t>
            </a:r>
          </a:p>
        </p:txBody>
      </p:sp>
      <p:sp>
        <p:nvSpPr>
          <p:cNvPr id="3" name="Content Placeholder 2"/>
          <p:cNvSpPr>
            <a:spLocks noGrp="1"/>
          </p:cNvSpPr>
          <p:nvPr>
            <p:ph idx="1"/>
          </p:nvPr>
        </p:nvSpPr>
        <p:spPr/>
        <p:txBody>
          <a:bodyPr/>
          <a:lstStyle/>
          <a:p>
            <a:pPr lvl="0" indent="0" marL="0">
              <a:buNone/>
            </a:pPr>
            <a:r>
              <a:rP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Building a classification model</a:t>
            </a:r>
          </a:p>
        </p:txBody>
      </p:sp>
      <p:sp>
        <p:nvSpPr>
          <p:cNvPr id="3" name="Content Placeholder 2"/>
          <p:cNvSpPr>
            <a:spLocks noGrp="1"/>
          </p:cNvSpPr>
          <p:nvPr>
            <p:ph idx="1"/>
          </p:nvPr>
        </p:nvSpPr>
        <p:spPr/>
        <p:txBody>
          <a:bodyPr/>
          <a:lstStyle/>
          <a:p>
            <a:pPr lvl="0" indent="0" marL="0">
              <a:buNone/>
            </a:pPr>
            <a:r>
              <a:rPr/>
              <a:t>We can fit a logistic regression classification model on this data.</a:t>
            </a:r>
          </a:p>
          <a:p>
            <a:pPr lvl="0" indent="0">
              <a:buNone/>
            </a:pPr>
            <a:r>
              <a:rPr>
                <a:solidFill>
                  <a:srgbClr val="003B4F"/>
                </a:solidFill>
                <a:latin typeface="Courier"/>
              </a:rPr>
              <a:t>env &lt;- </a:t>
            </a:r>
            <a:r>
              <a:rPr>
                <a:solidFill>
                  <a:srgbClr val="4758AB"/>
                </a:solidFill>
                <a:latin typeface="Courier"/>
              </a:rPr>
              <a:t>environment</a:t>
            </a:r>
            <a:r>
              <a:rPr>
                <a:solidFill>
                  <a:srgbClr val="003B4F"/>
                </a:solidFill>
                <a:latin typeface="Courier"/>
              </a:rPr>
              <a:t>()  </a:t>
            </a:r>
            <a:r>
              <a:rPr>
                <a:solidFill>
                  <a:srgbClr val="5E5E5E"/>
                </a:solidFill>
                <a:latin typeface="Courier"/>
              </a:rPr>
              <a:t># so glm() can find weights!</a:t>
            </a:r>
            <a:b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vars, </a:t>
            </a:r>
            <a:r>
              <a:rPr>
                <a:solidFill>
                  <a:srgbClr val="657422"/>
                </a:solidFill>
                <a:latin typeface="Courier"/>
              </a:rPr>
              <a:t>env =</a:t>
            </a:r>
            <a:r>
              <a:rPr>
                <a:solidFill>
                  <a:srgbClr val="003B4F"/>
                </a:solidFill>
                <a:latin typeface="Courier"/>
              </a:rPr>
              <a:t> env),</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Introduction</a:t>
            </a:r>
          </a:p>
        </p:txBody>
      </p:sp>
      <p:sp>
        <p:nvSpPr>
          <p:cNvPr id="4" name="Text Placeholder 3"/>
          <p:cNvSpPr>
            <a:spLocks noGrp="1"/>
          </p:cNvSpPr>
          <p:nvPr>
            <p:ph idx="2" sz="half" type="body"/>
          </p:nvPr>
        </p:nvSpPr>
        <p:spPr/>
        <p:txBody>
          <a:bodyPr/>
          <a:lstStyle/>
          <a:p>
            <a:pPr lvl="0" indent="0" marL="0">
              <a:buNone/>
            </a:pPr>
            <a:r>
              <a:rPr/>
              <a:t>I am a Principal Consultant at Win Vector LLC. I have a Ph.D in computer science from Carnegie Mellon University, using probabilistic methods to prove convergence rates of Markov chains in optimization and sampling applications.</a:t>
            </a:r>
          </a:p>
          <a:p>
            <a:pPr lvl="0"/>
            <a:r>
              <a:rPr/>
              <a:t>Co-author </a:t>
            </a:r>
            <a:r>
              <a:rPr i="1"/>
              <a:t>Practical Data Science with R</a:t>
            </a:r>
          </a:p>
          <a:p>
            <a:pPr lvl="0"/>
            <a:r>
              <a:rPr/>
              <a:t>Co-author of several R packages</a:t>
            </a:r>
          </a:p>
          <a:p>
            <a:pPr lvl="1"/>
            <a:r>
              <a:rPr/>
              <a:t>vtreat</a:t>
            </a:r>
          </a:p>
          <a:p>
            <a:pPr lvl="1"/>
            <a:r>
              <a:rPr/>
              <a:t>wrapr</a:t>
            </a:r>
          </a:p>
          <a:p>
            <a:pPr lvl="1"/>
            <a:r>
              <a:rPr/>
              <a:t>cdata</a:t>
            </a:r>
          </a:p>
          <a:p>
            <a:pPr lvl="1"/>
            <a:r>
              <a:rPr/>
              <a:t>WVPlots</a:t>
            </a:r>
          </a:p>
          <a:p>
            <a:pPr lvl="0"/>
            <a:r>
              <a:rPr/>
              <a:t>Co-author of several Python data science packages</a:t>
            </a:r>
          </a:p>
          <a:p>
            <a:pPr lvl="1"/>
            <a:r>
              <a:rPr/>
              <a:t>vtreat</a:t>
            </a:r>
          </a:p>
          <a:p>
            <a:pPr lvl="1"/>
            <a:r>
              <a:rPr/>
              <a:t>data_algebra</a:t>
            </a:r>
          </a:p>
          <a:p>
            <a:pPr lvl="1"/>
            <a:r>
              <a:rPr/>
              <a:t>wvpy</a:t>
            </a:r>
          </a:p>
        </p:txBody>
      </p:sp>
      <p:pic>
        <p:nvPicPr>
          <p:cNvPr descr="cc757-newimage-2.png" id="0" name="Picture 1"/>
          <p:cNvPicPr>
            <a:picLocks noGrp="1" noChangeAspect="1"/>
          </p:cNvPicPr>
          <p:nvPr/>
        </p:nvPicPr>
        <p:blipFill>
          <a:blip r:embed="rId3"/>
          <a:stretch>
            <a:fillRect/>
          </a:stretch>
        </p:blipFill>
        <p:spPr bwMode="auto">
          <a:xfrm>
            <a:off x="3683000" y="203200"/>
            <a:ext cx="4876800" cy="43815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Using the model</a:t>
            </a:r>
          </a:p>
        </p:txBody>
      </p:sp>
      <p:sp>
        <p:nvSpPr>
          <p:cNvPr id="4" name="Text Placeholder 3"/>
          <p:cNvSpPr>
            <a:spLocks noGrp="1"/>
          </p:cNvSpPr>
          <p:nvPr>
            <p:ph idx="2" sz="half" type="body"/>
          </p:nvPr>
        </p:nvSpPr>
        <p:spPr/>
        <p:txBody>
          <a:bodyPr/>
          <a:lstStyle/>
          <a:p>
            <a:pPr lvl="0" indent="0" marL="0">
              <a:buNone/>
            </a:pPr>
            <a:r>
              <a:rP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lvl="0" indent="0" marL="0">
              <a:buNone/>
            </a:pPr>
            <a:r>
              <a:rPr/>
              <a:t>Remember each outcome we are trying to match is </a:t>
            </a:r>
            <a:r>
              <a:rPr>
                <a:latin typeface="Courier"/>
              </a:rPr>
              <a:t>0</a:t>
            </a:r>
            <a:r>
              <a:rPr/>
              <a:t> or </a:t>
            </a:r>
            <a:r>
              <a:rPr>
                <a:latin typeface="Courier"/>
              </a:rPr>
              <a:t>1</a:t>
            </a:r>
            <a:r>
              <a:rPr/>
              <a:t> (and each row in the data set can represent multiple individuals).</a:t>
            </a:r>
          </a:p>
          <a:p>
            <a:pPr lvl="0" indent="0">
              <a:buNone/>
            </a:pPr>
            <a:r>
              <a:rPr>
                <a:solidFill>
                  <a:srgbClr val="4758AB"/>
                </a:solidFill>
                <a:latin typeface="Courier"/>
              </a:rPr>
              <a:t>library</a:t>
            </a:r>
            <a:r>
              <a:rPr>
                <a:solidFill>
                  <a:srgbClr val="003B4F"/>
                </a:solidFill>
                <a:latin typeface="Courier"/>
              </a:rPr>
              <a:t>(data.table)</a:t>
            </a:r>
            <a:br/>
            <a:br/>
            <a:r>
              <a:rPr>
                <a:solidFill>
                  <a:srgbClr val="4758AB"/>
                </a:solidFill>
                <a:latin typeface="Courier"/>
              </a:rPr>
              <a:t>data.table</a:t>
            </a:r>
            <a:r>
              <a:rPr>
                <a:solidFill>
                  <a:srgbClr val="003B4F"/>
                </a:solidFill>
                <a:latin typeface="Courier"/>
              </a:rPr>
              <a:t>(d)[, .(</a:t>
            </a:r>
            <a:r>
              <a:rPr>
                <a:solidFill>
                  <a:srgbClr val="657422"/>
                </a:solidFill>
                <a:latin typeface="Courier"/>
              </a:rPr>
              <a:t>count =</a:t>
            </a:r>
            <a:r>
              <a:rPr>
                <a:solidFill>
                  <a:srgbClr val="003B4F"/>
                </a:solidFill>
                <a:latin typeface="Courier"/>
              </a:rPr>
              <a:t> </a:t>
            </a:r>
            <a:r>
              <a:rPr>
                <a:solidFill>
                  <a:srgbClr val="4758AB"/>
                </a:solidFill>
                <a:latin typeface="Courier"/>
              </a:rPr>
              <a:t>sum</a:t>
            </a:r>
            <a:r>
              <a:rPr>
                <a:solidFill>
                  <a:srgbClr val="003B4F"/>
                </a:solidFill>
                <a:latin typeface="Courier"/>
              </a:rPr>
              <a:t>(count)), by = breast_cancer_history] </a:t>
            </a:r>
            <a:r>
              <a:rPr>
                <a:solidFill>
                  <a:srgbClr val="5E5E5E"/>
                </a:solidFill>
                <a:latin typeface="Courier"/>
              </a:rPr>
              <a:t>|&gt;</a:t>
            </a:r>
            <a:b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lgn="r">
                        <a:buNone/>
                      </a:pPr>
                      <a:r>
                        <a:rPr/>
                        <a:t>breast_cancer_history</a:t>
                      </a:r>
                    </a:p>
                  </a:txBody>
                  <a:tcPr/>
                </a:tc>
                <a:tc>
                  <a:txBody>
                    <a:bodyPr/>
                    <a:lstStyle/>
                    <a:p>
                      <a:pPr lvl="0" indent="0" marL="0" algn="r">
                        <a:buNone/>
                      </a:pPr>
                      <a:r>
                        <a:rPr/>
                        <a:t>count</a:t>
                      </a:r>
                    </a:p>
                  </a:txBody>
                  <a:tcPr/>
                </a:tc>
              </a:tr>
              <a:tr h="0">
                <a:tc>
                  <a:txBody>
                    <a:bodyPr/>
                    <a:lstStyle/>
                    <a:p>
                      <a:pPr lvl="0" indent="0" marL="0" algn="r">
                        <a:buNone/>
                      </a:pPr>
                      <a:r>
                        <a:rPr/>
                        <a:t>0</a:t>
                      </a:r>
                    </a:p>
                  </a:txBody>
                </a:tc>
                <a:tc>
                  <a:txBody>
                    <a:bodyPr/>
                    <a:lstStyle/>
                    <a:p>
                      <a:pPr lvl="0" indent="0" marL="0" algn="r">
                        <a:buNone/>
                      </a:pPr>
                      <a:r>
                        <a:rPr/>
                        <a:t>1497378</a:t>
                      </a:r>
                    </a:p>
                  </a:txBody>
                </a:tc>
              </a:tr>
              <a:tr h="0">
                <a:tc>
                  <a:txBody>
                    <a:bodyPr/>
                    <a:lstStyle/>
                    <a:p>
                      <a:pPr lvl="0" indent="0" marL="0" algn="r">
                        <a:buNone/>
                      </a:pPr>
                      <a:r>
                        <a:rPr/>
                        <a:t>1</a:t>
                      </a:r>
                    </a:p>
                  </a:txBody>
                </a:tc>
                <a:tc>
                  <a:txBody>
                    <a:bodyPr/>
                    <a:lstStyle/>
                    <a:p>
                      <a:pPr lvl="0" indent="0" marL="0" algn="r">
                        <a:buNone/>
                      </a:pPr>
                      <a:r>
                        <a:rPr/>
                        <a:t>172793</a:t>
                      </a:r>
                    </a:p>
                  </a:txBody>
                </a:tc>
              </a:tr>
            </a:tbl>
          </a:graphicData>
        </a:graphic>
      </p:graphicFrame>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Probabilities</a:t>
            </a:r>
          </a:p>
        </p:txBody>
      </p:sp>
      <p:sp>
        <p:nvSpPr>
          <p:cNvPr id="3" name="Content Placeholder 2"/>
          <p:cNvSpPr>
            <a:spLocks noGrp="1"/>
          </p:cNvSpPr>
          <p:nvPr>
            <p:ph idx="1"/>
          </p:nvPr>
        </p:nvSpPr>
        <p:spPr/>
        <p:txBody>
          <a:bodyPr/>
          <a:lstStyle/>
          <a:p>
            <a:pPr lvl="0" indent="0" marL="0">
              <a:buNone/>
            </a:pPr>
            <a:r>
              <a:rPr/>
              <a:t>By default </a:t>
            </a:r>
            <a:r>
              <a:rPr>
                <a:latin typeface="Courier"/>
              </a:rPr>
              <a:t>predict.glm</a:t>
            </a:r>
            <a:r>
              <a:rP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Fallacy</a:t>
            </a:r>
          </a:p>
        </p:txBody>
      </p:sp>
      <p:sp>
        <p:nvSpPr>
          <p:cNvPr id="3" name="Content Placeholder 2"/>
          <p:cNvSpPr>
            <a:spLocks noGrp="1"/>
          </p:cNvSpPr>
          <p:nvPr>
            <p:ph idx="1"/>
          </p:nvPr>
        </p:nvSpPr>
        <p:spPr/>
        <p:txBody>
          <a:bodyPr/>
          <a:lstStyle/>
          <a:p>
            <a:pPr lvl="0" indent="0" marL="0">
              <a:buNone/>
            </a:pPr>
            <a:r>
              <a:rPr/>
              <a:t>In Python </a:t>
            </a:r>
            <a:r>
              <a:rPr>
                <a:latin typeface="Courier"/>
              </a:rPr>
              <a:t>.predict()</a:t>
            </a:r>
            <a:r>
              <a:rPr/>
              <a:t> return the class label, which is defined as “1” if the probability is at lest </a:t>
            </a:r>
            <a:r>
              <a:rPr>
                <a:latin typeface="Courier"/>
              </a:rPr>
              <a:t>0.5</a:t>
            </a:r>
            <a:r>
              <a:rP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lvl="0" indent="0" marL="0">
              <a:buNone/>
            </a:pPr>
            <a:r>
              <a:rPr/>
              <a:t>For very imbalanced outcomes, this prevalence may in fact be zero.</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pointless fix</a:t>
            </a:r>
          </a:p>
        </p:txBody>
      </p:sp>
      <p:sp>
        <p:nvSpPr>
          <p:cNvPr id="3" name="Content Placeholder 2"/>
          <p:cNvSpPr>
            <a:spLocks noGrp="1"/>
          </p:cNvSpPr>
          <p:nvPr>
            <p:ph idx="1"/>
          </p:nvPr>
        </p:nvSpPr>
        <p:spPr/>
        <p:txBody>
          <a:bodyPr/>
          <a:lstStyle/>
          <a:p>
            <a:pPr lvl="0" indent="0" marL="0">
              <a:buNone/>
            </a:pPr>
            <a:r>
              <a:rPr/>
              <a:t>Because of the above problem many practitioners re-weight their training data to have the same number of positive and negative cases.</a:t>
            </a:r>
          </a:p>
          <a:p>
            <a:pPr lvl="0"/>
            <a:r>
              <a:rPr/>
              <a:t>This is fix is unnecessary.</a:t>
            </a:r>
          </a:p>
          <a:p>
            <a:pPr lvl="1"/>
            <a:r>
              <a:rPr/>
              <a:t>However, it is a popular fix and writing articles how to perform this fix is a popular activity.</a:t>
            </a:r>
          </a:p>
          <a:p>
            <a:pPr lvl="0"/>
            <a:r>
              <a:rPr/>
              <a:t>The </a:t>
            </a:r>
            <a:r>
              <a:rPr i="1"/>
              <a:t>imagined</a:t>
            </a:r>
            <a:r>
              <a:rPr/>
              <a:t> need for the fix likely comes from thinking the useful output of a classifier is the class-label, when in fact the estimated probability is </a:t>
            </a:r>
            <a:r>
              <a:rPr i="1"/>
              <a:t>far</a:t>
            </a:r>
            <a:r>
              <a:rPr/>
              <a:t> more useful.</a:t>
            </a:r>
          </a:p>
          <a:p>
            <a:pPr lvl="0"/>
            <a:r>
              <a:rPr/>
              <a:t>Always insist on probabilities from classifiers, not “most likely class label.”</a:t>
            </a:r>
          </a:p>
          <a:p>
            <a:pPr lvl="1"/>
            <a:r>
              <a:rPr/>
              <a:t>One can always convert probabilities to labels later, but you can’t do the reverse.</a:t>
            </a:r>
          </a:p>
          <a:p>
            <a:pPr lvl="0" indent="0" marL="0">
              <a:buNone/>
            </a:pPr>
            <a:r>
              <a:rPr/>
              <a:t>More on the evils of binning when you don’t have a reason: </a:t>
            </a:r>
            <a:r>
              <a:rPr>
                <a:hlinkClick r:id="rId2"/>
              </a:rPr>
              <a:t>https://discourse.datamethods.org/t/categorizing-continuous-variables/3402</a:t>
            </a:r>
            <a:r>
              <a:rPr/>
              <a:t> (though I have used the technique as “poor man’s GAM”).</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Underlying Problem</a:t>
            </a:r>
          </a:p>
        </p:txBody>
      </p:sp>
      <p:sp>
        <p:nvSpPr>
          <p:cNvPr id="3" name="Content Placeholder 2"/>
          <p:cNvSpPr>
            <a:spLocks noGrp="1"/>
          </p:cNvSpPr>
          <p:nvPr>
            <p:ph idx="1"/>
          </p:nvPr>
        </p:nvSpPr>
        <p:spPr/>
        <p:txBody>
          <a:bodyPr/>
          <a:lstStyle/>
          <a:p>
            <a:pPr lvl="0"/>
            <a:r>
              <a:rPr/>
              <a:t>The ideas that classifiers should return categories is pernicious nonsense.</a:t>
            </a:r>
          </a:p>
          <a:p>
            <a:pPr lvl="0"/>
            <a:r>
              <a:rPr/>
              <a:t>In English “accuracy” is a synonym for “quality.”</a:t>
            </a:r>
          </a:p>
          <a:p>
            <a:pPr lvl="0"/>
            <a:r>
              <a:rPr/>
              <a:t>Accuracy is the most commonly asked for goodness metric for classifiers.</a:t>
            </a:r>
          </a:p>
          <a:p>
            <a:pPr lvl="0"/>
            <a:r>
              <a:rPr/>
              <a:t>Accuracy is </a:t>
            </a:r>
            <a:r>
              <a:rPr i="1"/>
              <a:t>almost never</a:t>
            </a:r>
            <a:r>
              <a:rPr/>
              <a:t> the right metric when classes are imbalanced</a:t>
            </a:r>
          </a:p>
          <a:p>
            <a:pPr lvl="0"/>
            <a:r>
              <a:rPr/>
              <a:t>Learn to use AUC as it tells you how often your classifier’s probability orders the outcomes correctly.</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ROC plot</a:t>
            </a:r>
          </a:p>
        </p:txBody>
      </p:sp>
      <p:sp>
        <p:nvSpPr>
          <p:cNvPr id="4" name="Text Placeholder 3"/>
          <p:cNvSpPr>
            <a:spLocks noGrp="1"/>
          </p:cNvSpPr>
          <p:nvPr>
            <p:ph idx="2" sz="half" type="body"/>
          </p:nvPr>
        </p:nvSpPr>
        <p:spPr/>
        <p:txBody>
          <a:bodyPr/>
          <a:lstStyle/>
          <a:p>
            <a:pPr lvl="0" indent="0" marL="0">
              <a:buNone/>
            </a:pPr>
            <a:r>
              <a:rP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descr="Fit_to_Finish_Modeling_files/figure-pptx/unnamed-chunk-26-1.png" id="0" name="Picture 1"/>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Time to Wrap Up</a:t>
            </a:r>
          </a:p>
        </p:txBody>
      </p:sp>
      <p:pic>
        <p:nvPicPr>
          <p:cNvPr descr="AlwaysHasBeen.jpg" id="0" name="Picture 1"/>
          <p:cNvPicPr>
            <a:picLocks noGrp="1" noChangeAspect="1"/>
          </p:cNvPicPr>
          <p:nvPr/>
        </p:nvPicPr>
        <p:blipFill>
          <a:blip r:embed="rId2"/>
          <a:stretch>
            <a:fillRect/>
          </a:stretch>
        </p:blipFill>
        <p:spPr bwMode="auto">
          <a:xfrm>
            <a:off x="1562100" y="1193800"/>
            <a:ext cx="6032500" cy="33909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a:r>
              <a:rPr/>
              <a:t>Be wary of apply too many or too few tricks in your statistical or data science practice.</a:t>
            </a:r>
          </a:p>
          <a:p>
            <a:pPr lvl="1"/>
            <a:r>
              <a:rPr/>
              <a:t>You may need some</a:t>
            </a:r>
          </a:p>
          <a:p>
            <a:pPr lvl="1"/>
            <a:r>
              <a:rPr/>
              <a:t>You should justify each one you use</a:t>
            </a:r>
          </a:p>
          <a:p>
            <a:pPr lvl="0"/>
            <a:r>
              <a:rPr/>
              <a:t>Statistics is the formal study of when samples correctly represent the population they are drawn from.</a:t>
            </a:r>
          </a:p>
          <a:p>
            <a:pPr lvl="0"/>
            <a:r>
              <a:rPr/>
              <a:t>Data Science is the optimistic application of machine learning methods at scale.</a:t>
            </a:r>
          </a:p>
          <a:p>
            <a:pPr lvl="0"/>
            <a:r>
              <a:rPr/>
              <a:t>Or: statisticians like to call </a:t>
            </a:r>
            <a:r>
              <a:rPr>
                <a:latin typeface="Courier"/>
              </a:rPr>
              <a:t>summary()</a:t>
            </a:r>
            <a:r>
              <a:rPr/>
              <a:t> and </a:t>
            </a:r>
            <a:r>
              <a:rPr>
                <a:latin typeface="Courier"/>
              </a:rPr>
              <a:t>anova()</a:t>
            </a:r>
            <a:r>
              <a:rPr/>
              <a:t>, data scientists are content to call </a:t>
            </a:r>
            <a:r>
              <a:rPr>
                <a:latin typeface="Courier"/>
              </a:rPr>
              <a:t>predict()</a:t>
            </a:r>
            <a:r>
              <a:rPr/>
              <a:t>.</a:t>
            </a:r>
          </a:p>
          <a:p>
            <a:pPr lvl="0"/>
            <a:r>
              <a:rPr/>
              <a:t>In either case, the fears of the practitioner don’t always match the fears of the theorist, </a:t>
            </a:r>
            <a:r>
              <a:rPr i="1"/>
              <a:t>and</a:t>
            </a:r>
            <a:r>
              <a:rPr/>
              <a:t> vice versa.</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of our articles on these topics</a:t>
            </a:r>
          </a:p>
        </p:txBody>
      </p:sp>
      <p:sp>
        <p:nvSpPr>
          <p:cNvPr id="3" name="Content Placeholder 2"/>
          <p:cNvSpPr>
            <a:spLocks noGrp="1"/>
          </p:cNvSpPr>
          <p:nvPr>
            <p:ph idx="1"/>
          </p:nvPr>
        </p:nvSpPr>
        <p:spPr/>
        <p:txBody>
          <a:bodyPr/>
          <a:lstStyle/>
          <a:p>
            <a:pPr lvl="0"/>
            <a:r>
              <a:rPr>
                <a:hlinkClick r:id="rId2"/>
              </a:rPr>
              <a:t>vtreat for R</a:t>
            </a:r>
            <a:r>
              <a:rPr/>
              <a:t>, </a:t>
            </a:r>
            <a:r>
              <a:rPr>
                <a:hlinkClick r:id="rId3"/>
              </a:rPr>
              <a:t>vtreat for Python</a:t>
            </a:r>
            <a:r>
              <a:rPr/>
              <a:t>.</a:t>
            </a:r>
          </a:p>
          <a:p>
            <a:pPr lvl="0"/>
            <a:r>
              <a:rPr>
                <a:hlinkClick r:id="rId4"/>
              </a:rPr>
              <a:t>Nina Zumel: “I don’t think that means what you think it means;” Statistics to English Translation, Part 1: Accuracy Measures</a:t>
            </a:r>
            <a:r>
              <a:rPr/>
              <a:t>.</a:t>
            </a:r>
          </a:p>
          <a:p>
            <a:pPr lvl="0"/>
            <a:r>
              <a:rPr>
                <a:hlinkClick r:id="rId5"/>
              </a:rPr>
              <a:t>Nina Zumel: Does Balancing Classes Improve Classifier Performance?</a:t>
            </a:r>
          </a:p>
          <a:p>
            <a:pPr lvl="0"/>
            <a:r>
              <a:rPr>
                <a:hlinkClick r:id="rId6"/>
              </a:rPr>
              <a:t>Nina Zumel: Link Functions versus Data Transforms.</a:t>
            </a:r>
          </a:p>
          <a:p>
            <a:pPr lvl="0"/>
            <a:r>
              <a:rPr>
                <a:hlinkClick r:id="rId7"/>
              </a:rPr>
              <a:t>John Mount: Can a classifier that never says “yes” be useful?</a:t>
            </a:r>
          </a:p>
          <a:p>
            <a:pPr lvl="0"/>
            <a:r>
              <a:rPr>
                <a:hlinkClick r:id="rId8"/>
              </a:rPr>
              <a:t>John Mount: When Cross-Validation is More Powerful than Regularization.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Statistics versus Data Science</a:t>
            </a:r>
          </a:p>
        </p:txBody>
      </p:sp>
      <p:sp>
        <p:nvSpPr>
          <p:cNvPr id="3" name="Content Placeholder 2"/>
          <p:cNvSpPr>
            <a:spLocks noGrp="1"/>
          </p:cNvSpPr>
          <p:nvPr>
            <p:ph idx="1"/>
          </p:nvPr>
        </p:nvSpPr>
        <p:spPr/>
        <p:txBody>
          <a:bodyPr/>
          <a:lstStyle/>
          <a:p>
            <a:pPr lvl="0" indent="0" marL="0">
              <a:buNone/>
            </a:pPr>
            <a:r>
              <a:rPr/>
              <a:t>There is a tension between statistics and data science.</a:t>
            </a:r>
          </a:p>
          <a:p>
            <a:pPr lvl="0"/>
            <a:r>
              <a:rPr/>
              <a:t>Statistics emphasizes model identification and inference.</a:t>
            </a:r>
          </a:p>
          <a:p>
            <a:pPr lvl="0"/>
            <a:r>
              <a:rPr/>
              <a:t>Data Science emphasizes quality of model predictions.</a:t>
            </a:r>
          </a:p>
          <a:p>
            <a:pPr lvl="0" indent="0" marL="0">
              <a:buNone/>
            </a:pPr>
            <a:r>
              <a:rPr/>
              <a:t>Either field can be made to look bad by judging it in terms of the other’s concerns.</a:t>
            </a:r>
          </a:p>
          <a:p>
            <a:pPr lvl="0" indent="0" marL="0">
              <a:buNone/>
            </a:pPr>
            <a:r>
              <a:rPr/>
              <a:t>Statisticians are fond of observing “terms are used differently in data science” (code for not reading in other fields).</a:t>
            </a:r>
          </a:p>
          <a:p>
            <a:pPr lvl="0" indent="0" marL="0">
              <a:buNone/>
            </a:pPr>
            <a:r>
              <a:rPr/>
              <a:t>I will show what it looks like to rush from data to building a model predictive model (supervised machine learning). Also I will demonstrate working fast in idiomatic R.</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Supervised Machine Learning</a:t>
            </a:r>
          </a:p>
        </p:txBody>
      </p:sp>
      <p:sp>
        <p:nvSpPr>
          <p:cNvPr id="3" name="Content Placeholder 2"/>
          <p:cNvSpPr>
            <a:spLocks noGrp="1"/>
          </p:cNvSpPr>
          <p:nvPr>
            <p:ph idx="1"/>
          </p:nvPr>
        </p:nvSpPr>
        <p:spPr/>
        <p:txBody>
          <a:bodyPr/>
          <a:lstStyle/>
          <a:p>
            <a:pPr lvl="0" indent="0" marL="0">
              <a:buNone/>
            </a:pPr>
            <a:r>
              <a:rPr/>
              <a:t>The task data scientist tend to be interested in is “supervised machine learning.”</a:t>
            </a:r>
          </a:p>
          <a:p>
            <a:pPr lvl="0"/>
            <a:r>
              <a:rPr/>
              <a:t>You are shown a table with rows of the form </a:t>
            </a:r>
            <a:r>
              <a:rPr>
                <a:latin typeface="Courier"/>
              </a:rPr>
              <a:t>(X, y)</a:t>
            </a:r>
            <a:r>
              <a:rPr/>
              <a:t>: try to find a function that that </a:t>
            </a:r>
            <a:r>
              <a:rPr>
                <a:latin typeface="Courier"/>
              </a:rPr>
              <a:t>f(X) ~ y</a:t>
            </a:r>
            <a:r>
              <a:rPr/>
              <a:t>.</a:t>
            </a:r>
          </a:p>
          <a:p>
            <a:pPr lvl="0" indent="0" marL="0">
              <a:buNone/>
            </a:pPr>
            <a:r>
              <a:rPr/>
              <a:t>Examples:</a:t>
            </a:r>
          </a:p>
          <a:p>
            <a:pPr lvl="0"/>
            <a:r>
              <a:rPr/>
              <a:t>Predicting children’s height from parent’s height.</a:t>
            </a:r>
          </a:p>
          <a:p>
            <a:pPr lvl="0"/>
            <a:r>
              <a:rPr/>
              <a:t>Predicting cancer risk.</a:t>
            </a:r>
          </a:p>
          <a:p>
            <a:pPr lvl="0"/>
            <a:r>
              <a:rPr/>
              <a:t>Predicting the probabilty of clicking on an online advertisement.</a:t>
            </a:r>
          </a:p>
          <a:p>
            <a:pPr lvl="0" indent="0" marL="0">
              <a:buNone/>
            </a:pPr>
            <a:r>
              <a:rPr/>
              <a:t>(tends to ignore issues of cause!)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Problems and Practices</a:t>
            </a:r>
          </a:p>
        </p:txBody>
      </p:sp>
      <p:sp>
        <p:nvSpPr>
          <p:cNvPr id="4" name="Text Placeholder 3"/>
          <p:cNvSpPr>
            <a:spLocks noGrp="1"/>
          </p:cNvSpPr>
          <p:nvPr>
            <p:ph idx="2" sz="half" type="body"/>
          </p:nvPr>
        </p:nvSpPr>
        <p:spPr/>
        <p:txBody>
          <a:bodyPr/>
          <a:lstStyle/>
          <a:p>
            <a:pPr lvl="0" indent="0" marL="0">
              <a:buNone/>
            </a:pPr>
            <a:r>
              <a:rPr/>
              <a:t>Data scientists and statisticians both have fears and protective wards. Unless you are doing cargo cult science the two have a relation. Some of the relations are illustrated here.</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buNone/>
                      </a:pPr>
                      <a:r>
                        <a:rPr/>
                        <a:t>defensive ritual</a:t>
                      </a:r>
                    </a:p>
                  </a:txBody>
                  <a:tcPr/>
                </a:tc>
                <a:tc>
                  <a:txBody>
                    <a:bodyPr/>
                    <a:lstStyle/>
                    <a:p>
                      <a:pPr lvl="0" indent="0" marL="0">
                        <a:buNone/>
                      </a:pPr>
                      <a:r>
                        <a:rPr/>
                        <a:t>fear</a:t>
                      </a:r>
                    </a:p>
                  </a:txBody>
                  <a:tcPr/>
                </a:tc>
              </a:tr>
              <a:tr h="0">
                <a:tc>
                  <a:txBody>
                    <a:bodyPr/>
                    <a:lstStyle/>
                    <a:p>
                      <a:pPr lvl="0" indent="0" marL="0">
                        <a:buNone/>
                      </a:pPr>
                      <a:r>
                        <a:rPr/>
                        <a:t>variable pruning</a:t>
                      </a:r>
                    </a:p>
                  </a:txBody>
                </a:tc>
                <a:tc>
                  <a:txBody>
                    <a:bodyPr/>
                    <a:lstStyle/>
                    <a:p>
                      <a:pPr lvl="0" indent="0" marL="0">
                        <a:buNone/>
                      </a:pPr>
                      <a:r>
                        <a:rPr/>
                        <a:t>over-fit</a:t>
                      </a:r>
                    </a:p>
                  </a:txBody>
                </a:tc>
              </a:tr>
              <a:tr h="0">
                <a:tc>
                  <a:txBody>
                    <a:bodyPr/>
                    <a:lstStyle/>
                    <a:p>
                      <a:pPr lvl="0" indent="0" marL="0">
                        <a:buNone/>
                      </a:pPr>
                      <a:r>
                        <a:rPr/>
                        <a:t>pca</a:t>
                      </a:r>
                    </a:p>
                  </a:txBody>
                </a:tc>
                <a:tc>
                  <a:txBody>
                    <a:bodyPr/>
                    <a:lstStyle/>
                    <a:p>
                      <a:pPr lvl="0" indent="0" marL="0">
                        <a:buNone/>
                      </a:pPr>
                      <a:r>
                        <a:rPr/>
                        <a:t>over-fit</a:t>
                      </a:r>
                    </a:p>
                  </a:txBody>
                </a:tc>
              </a:tr>
              <a:tr h="0">
                <a:tc>
                  <a:txBody>
                    <a:bodyPr/>
                    <a:lstStyle/>
                    <a:p>
                      <a:pPr lvl="0" indent="0" marL="0">
                        <a:buNone/>
                      </a:pPr>
                      <a:r>
                        <a:rPr/>
                        <a:t>variable pruning</a:t>
                      </a:r>
                    </a:p>
                  </a:txBody>
                </a:tc>
                <a:tc>
                  <a:txBody>
                    <a:bodyPr/>
                    <a:lstStyle/>
                    <a:p>
                      <a:pPr lvl="0" indent="0" marL="0">
                        <a:buNone/>
                      </a:pPr>
                      <a:r>
                        <a:rPr/>
                        <a:t>co-linear variables</a:t>
                      </a:r>
                    </a:p>
                  </a:txBody>
                </a:tc>
              </a:tr>
              <a:tr h="0">
                <a:tc>
                  <a:txBody>
                    <a:bodyPr/>
                    <a:lstStyle/>
                    <a:p>
                      <a:pPr lvl="0" indent="0" marL="0">
                        <a:buNone/>
                      </a:pPr>
                      <a:r>
                        <a:rPr/>
                        <a:t>regularization</a:t>
                      </a:r>
                    </a:p>
                  </a:txBody>
                </a:tc>
                <a:tc>
                  <a:txBody>
                    <a:bodyPr/>
                    <a:lstStyle/>
                    <a:p>
                      <a:pPr lvl="0" indent="0" marL="0">
                        <a:buNone/>
                      </a:pPr>
                      <a:r>
                        <a:rPr/>
                        <a:t>over-fit</a:t>
                      </a:r>
                    </a:p>
                  </a:txBody>
                </a:tc>
              </a:tr>
              <a:tr h="0">
                <a:tc>
                  <a:txBody>
                    <a:bodyPr/>
                    <a:lstStyle/>
                    <a:p>
                      <a:pPr lvl="0" indent="0" marL="0">
                        <a:buNone/>
                      </a:pPr>
                      <a:r>
                        <a:rPr/>
                        <a:t>out of sample evaluation</a:t>
                      </a:r>
                    </a:p>
                  </a:txBody>
                </a:tc>
                <a:tc>
                  <a:txBody>
                    <a:bodyPr/>
                    <a:lstStyle/>
                    <a:p>
                      <a:pPr lvl="0" indent="0" marL="0">
                        <a:buNone/>
                      </a:pPr>
                      <a:r>
                        <a:rPr/>
                        <a:t>over-fit</a:t>
                      </a:r>
                    </a:p>
                  </a:txBody>
                </a:tc>
              </a:tr>
              <a:tr h="0">
                <a:tc>
                  <a:txBody>
                    <a:bodyPr/>
                    <a:lstStyle/>
                    <a:p>
                      <a:pPr lvl="0" indent="0" marL="0">
                        <a:buNone/>
                      </a:pPr>
                      <a:r>
                        <a:rPr/>
                        <a:t>cross methods</a:t>
                      </a:r>
                    </a:p>
                  </a:txBody>
                </a:tc>
                <a:tc>
                  <a:txBody>
                    <a:bodyPr/>
                    <a:lstStyle/>
                    <a:p>
                      <a:pPr lvl="0" indent="0" marL="0">
                        <a:buNone/>
                      </a:pPr>
                      <a:r>
                        <a:rPr/>
                        <a:t>over-fit</a:t>
                      </a:r>
                    </a:p>
                  </a:txBody>
                </a:tc>
              </a:tr>
              <a:tr h="0">
                <a:tc>
                  <a:txBody>
                    <a:bodyPr/>
                    <a:lstStyle/>
                    <a:p>
                      <a:pPr lvl="0" indent="0" marL="0">
                        <a:buNone/>
                      </a:pPr>
                      <a:r>
                        <a:rPr/>
                        <a:t>regularization</a:t>
                      </a:r>
                    </a:p>
                  </a:txBody>
                </a:tc>
                <a:tc>
                  <a:txBody>
                    <a:bodyPr/>
                    <a:lstStyle/>
                    <a:p>
                      <a:pPr lvl="0" indent="0" marL="0">
                        <a:buNone/>
                      </a:pPr>
                      <a:r>
                        <a:rPr/>
                        <a:t>co-linear variables</a:t>
                      </a:r>
                    </a:p>
                  </a:txBody>
                </a:tc>
              </a:tr>
              <a:tr h="0">
                <a:tc>
                  <a:txBody>
                    <a:bodyPr/>
                    <a:lstStyle/>
                    <a:p>
                      <a:pPr lvl="0" indent="0" marL="0">
                        <a:buNone/>
                      </a:pPr>
                      <a:r>
                        <a:rPr/>
                        <a:t>re-weighting data</a:t>
                      </a:r>
                    </a:p>
                  </a:txBody>
                </a:tc>
                <a:tc>
                  <a:txBody>
                    <a:bodyPr/>
                    <a:lstStyle/>
                    <a:p>
                      <a:pPr lvl="0" indent="0" marL="0">
                        <a:buNone/>
                      </a:pPr>
                      <a:r>
                        <a:rPr/>
                        <a:t>unbalanced classification classes</a:t>
                      </a:r>
                    </a:p>
                  </a:txBody>
                </a:tc>
              </a:tr>
              <a:tr h="0">
                <a:tc>
                  <a:txBody>
                    <a:bodyPr/>
                    <a:lstStyle/>
                    <a:p>
                      <a:pPr lvl="0" indent="0" marL="0">
                        <a:buNone/>
                      </a:pPr>
                      <a:r>
                        <a:rPr/>
                        <a:t>re-weighting data</a:t>
                      </a:r>
                    </a:p>
                  </a:txBody>
                </a:tc>
                <a:tc>
                  <a:txBody>
                    <a:bodyPr/>
                    <a:lstStyle/>
                    <a:p>
                      <a:pPr lvl="0" indent="0" marL="0">
                        <a:buNone/>
                      </a:pPr>
                      <a:r>
                        <a:rPr/>
                        <a:t>heteroskedastic errors</a:t>
                      </a:r>
                    </a:p>
                  </a:txBody>
                </a:tc>
              </a:tr>
              <a:tr h="0">
                <a:tc>
                  <a:txBody>
                    <a:bodyPr/>
                    <a:lstStyle/>
                    <a:p>
                      <a:pPr lvl="0" indent="0" marL="0">
                        <a:buNone/>
                      </a:pPr>
                      <a:r>
                        <a:rPr/>
                        <a:t>re-weighting data</a:t>
                      </a:r>
                    </a:p>
                  </a:txBody>
                </a:tc>
                <a:tc>
                  <a:txBody>
                    <a:bodyPr/>
                    <a:lstStyle/>
                    <a:p>
                      <a:pPr lvl="0" indent="0" marL="0">
                        <a:buNone/>
                      </a:pPr>
                      <a:r>
                        <a:rPr/>
                        <a:t>concept drift</a:t>
                      </a:r>
                    </a:p>
                  </a:txBody>
                </a:tc>
              </a:tr>
              <a:tr h="0">
                <a:tc>
                  <a:txBody>
                    <a:bodyPr/>
                    <a:lstStyle/>
                    <a:p>
                      <a:pPr lvl="0" indent="0" marL="0">
                        <a:buNone/>
                      </a:pPr>
                      <a:r>
                        <a:rPr/>
                        <a:t>non-linear outcome transforms</a:t>
                      </a:r>
                    </a:p>
                  </a:txBody>
                </a:tc>
                <a:tc>
                  <a:txBody>
                    <a:bodyPr/>
                    <a:lstStyle/>
                    <a:p>
                      <a:pPr lvl="0" indent="0" marL="0">
                        <a:buNone/>
                      </a:pPr>
                      <a:r>
                        <a:rPr/>
                        <a:t>heteroskedastic errors</a:t>
                      </a:r>
                    </a:p>
                  </a:txBody>
                </a:tc>
              </a:tr>
              <a:tr h="0">
                <a:tc>
                  <a:txBody>
                    <a:bodyPr/>
                    <a:lstStyle/>
                    <a:p>
                      <a:pPr lvl="0" indent="0" marL="0">
                        <a:buNone/>
                      </a:pPr>
                      <a:r>
                        <a:rPr/>
                        <a:t>interactions</a:t>
                      </a:r>
                    </a:p>
                  </a:txBody>
                </a:tc>
                <a:tc>
                  <a:txBody>
                    <a:bodyPr/>
                    <a:lstStyle/>
                    <a:p>
                      <a:pPr lvl="0" indent="0" marL="0">
                        <a:buNone/>
                      </a:pPr>
                      <a:r>
                        <a:rPr/>
                        <a:t>under-expressive models</a:t>
                      </a:r>
                    </a:p>
                  </a:txBody>
                </a:tc>
              </a:tr>
              <a:tr h="0">
                <a:tc>
                  <a:txBody>
                    <a:bodyPr/>
                    <a:lstStyle/>
                    <a:p>
                      <a:pPr lvl="0" indent="0" marL="0">
                        <a:buNone/>
                      </a:pPr>
                      <a:r>
                        <a:rPr/>
                        <a:t>machine learning</a:t>
                      </a:r>
                    </a:p>
                  </a:txBody>
                </a:tc>
                <a:tc>
                  <a:txBody>
                    <a:bodyPr/>
                    <a:lstStyle/>
                    <a:p>
                      <a:pPr lvl="0" indent="0" marL="0">
                        <a:buNone/>
                      </a:pPr>
                      <a:r>
                        <a:rPr/>
                        <a:t>under-expressive models</a:t>
                      </a:r>
                    </a:p>
                  </a:txBody>
                </a:tc>
              </a:tr>
              <a:tr h="0">
                <a:tc>
                  <a:txBody>
                    <a:bodyPr/>
                    <a:lstStyle/>
                    <a:p>
                      <a:pPr lvl="0" indent="0" marL="0">
                        <a:buNone/>
                      </a:pPr>
                      <a:r>
                        <a:rPr/>
                        <a:t>hyper parameter search</a:t>
                      </a:r>
                    </a:p>
                  </a:txBody>
                </a:tc>
                <a:tc>
                  <a:txBody>
                    <a:bodyPr/>
                    <a:lstStyle/>
                    <a:p>
                      <a:pPr lvl="0" indent="0" marL="0">
                        <a:buNone/>
                      </a:pPr>
                      <a:r>
                        <a:rPr/>
                        <a:t>unstable modeling techniques</a:t>
                      </a:r>
                    </a:p>
                  </a:txBody>
                </a:tc>
              </a:tr>
            </a:tbl>
          </a:graphicData>
        </a:graphic>
      </p:graphicFrame>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This Talk</a:t>
            </a:r>
          </a:p>
        </p:txBody>
      </p:sp>
      <p:sp>
        <p:nvSpPr>
          <p:cNvPr id="3" name="Content Placeholder 2"/>
          <p:cNvSpPr>
            <a:spLocks noGrp="1"/>
          </p:cNvSpPr>
          <p:nvPr>
            <p:ph idx="1"/>
          </p:nvPr>
        </p:nvSpPr>
        <p:spPr/>
        <p:txBody>
          <a:bodyPr/>
          <a:lstStyle/>
          <a:p>
            <a:pPr lvl="0" indent="0" marL="0">
              <a:buNone/>
            </a:pPr>
            <a:r>
              <a:rPr/>
              <a:t>In this talk I’ll discuss predictive modeling and some classic “bugbears”:</a:t>
            </a:r>
          </a:p>
          <a:p>
            <a:pPr lvl="0"/>
            <a:r>
              <a:rPr/>
              <a:t>co-linear variables</a:t>
            </a:r>
          </a:p>
          <a:p>
            <a:pPr lvl="0"/>
            <a:r>
              <a:rPr/>
              <a:t>unbalanced classification classes</a:t>
            </a:r>
          </a:p>
          <a:p>
            <a:pPr lvl="0" indent="0" marL="0">
              <a:buNone/>
            </a:pPr>
            <a:r>
              <a:rPr/>
              <a:t>This is a chance to review some “street fighting statistics in R.”</a:t>
            </a:r>
          </a:p>
          <a:p>
            <a:pPr lvl="0" indent="0" marL="0">
              <a:buNone/>
            </a:pPr>
            <a:r>
              <a:rPr/>
              <a:t>All slides and material here: </a:t>
            </a:r>
            <a:r>
              <a:rPr>
                <a:hlinkClick r:id="rId2"/>
              </a:rPr>
              <a:t>https://github.com/WinVector/Examples/tree/main/Fit_to_Finish_Modeling</a:t>
            </a:r>
            <a:r>
              <a:rPr/>
              <a:t>.</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a:t>
            </a:r>
          </a:p>
        </p:txBody>
      </p:sp>
      <p:sp>
        <p:nvSpPr>
          <p:cNvPr id="4" name="Text Placeholder 3"/>
          <p:cNvSpPr>
            <a:spLocks noGrp="1"/>
          </p:cNvSpPr>
          <p:nvPr>
            <p:ph idx="2" sz="half" type="body"/>
          </p:nvPr>
        </p:nvSpPr>
        <p:spPr/>
        <p:txBody>
          <a:bodyPr/>
          <a:lstStyle/>
          <a:p>
            <a:pPr lvl="0" indent="0" marL="0">
              <a:buNone/>
            </a:pPr>
            <a:r>
              <a:rPr/>
              <a:t>Variables that imitate each other, which to use?</a:t>
            </a:r>
          </a:p>
        </p:txBody>
      </p:sp>
      <p:pic>
        <p:nvPicPr>
          <p:cNvPr descr="spider_man.jpg" id="0" name="Picture 1"/>
          <p:cNvPicPr>
            <a:picLocks noGrp="1" noChangeAspect="1"/>
          </p:cNvPicPr>
          <p:nvPr/>
        </p:nvPicPr>
        <p:blipFill>
          <a:blip r:embed="rId2"/>
          <a:stretch>
            <a:fillRect/>
          </a:stretch>
        </p:blipFill>
        <p:spPr bwMode="auto">
          <a:xfrm>
            <a:off x="3568700" y="1181100"/>
            <a:ext cx="5105400" cy="24384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 some data</a:t>
            </a:r>
          </a:p>
        </p:txBody>
      </p:sp>
      <p:sp>
        <p:nvSpPr>
          <p:cNvPr id="4" name="Text Placeholder 3"/>
          <p:cNvSpPr>
            <a:spLocks noGrp="1"/>
          </p:cNvSpPr>
          <p:nvPr>
            <p:ph idx="2" sz="half" type="body"/>
          </p:nvPr>
        </p:nvSpPr>
        <p:spPr/>
        <p:txBody>
          <a:bodyPr/>
          <a:lstStyle/>
          <a:p>
            <a:pPr lvl="0" indent="0" marL="0">
              <a:buNone/>
            </a:pPr>
            <a:r>
              <a:rP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br/>
            <a:r>
              <a:rPr>
                <a:solidFill>
                  <a:srgbClr val="003B4F"/>
                </a:solidFill>
                <a:latin typeface="Courier"/>
              </a:rPr>
              <a:t>  </a:t>
            </a:r>
            <a:r>
              <a:rPr>
                <a:solidFill>
                  <a:srgbClr val="20794D"/>
                </a:solidFill>
                <a:latin typeface="Courier"/>
              </a:rPr>
              <a:t>"galton-stata11.tab"</a:t>
            </a:r>
            <a:r>
              <a:rPr>
                <a:solidFill>
                  <a:srgbClr val="003B4F"/>
                </a:solidFill>
                <a:latin typeface="Courier"/>
              </a:rPr>
              <a:t>, </a:t>
            </a:r>
            <a:b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a:t>
            </a:r>
            <a:br/>
            <a:r>
              <a:rPr>
                <a:solidFill>
                  <a:srgbClr val="003B4F"/>
                </a:solidFill>
                <a:latin typeface="Courier"/>
              </a:rPr>
              <a:t>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a:t>
            </a:r>
            <a:b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r>
              <a:rPr>
                <a:solidFill>
                  <a:srgbClr val="4758AB"/>
                </a:solidFill>
                <a:latin typeface="Courier"/>
              </a:rPr>
              <a:t>head</a:t>
            </a:r>
            <a:r>
              <a:rPr>
                <a:solidFill>
                  <a:srgbClr val="003B4F"/>
                </a:solidFill>
                <a:latin typeface="Courier"/>
              </a:rPr>
              <a:t>(d))</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558800"/>
                <a:gridCol w="558800"/>
                <a:gridCol w="558800"/>
                <a:gridCol w="558800"/>
                <a:gridCol w="558800"/>
                <a:gridCol w="558800"/>
                <a:gridCol w="558800"/>
                <a:gridCol w="558800"/>
                <a:gridCol w="558800"/>
              </a:tblGrid>
              <a:tr h="0">
                <a:tc>
                  <a:txBody>
                    <a:bodyPr/>
                    <a:lstStyle/>
                    <a:p>
                      <a:pPr lvl="0" indent="0" marL="0" algn="l">
                        <a:buNone/>
                      </a:pPr>
                      <a:r>
                        <a:rPr/>
                        <a:t>family</a:t>
                      </a:r>
                    </a:p>
                  </a:txBody>
                  <a:tcPr/>
                </a:tc>
                <a:tc>
                  <a:txBody>
                    <a:bodyPr/>
                    <a:lstStyle/>
                    <a:p>
                      <a:pPr lvl="0" indent="0" marL="0" algn="r">
                        <a:buNone/>
                      </a:pPr>
                      <a:r>
                        <a:rPr/>
                        <a:t>father</a:t>
                      </a:r>
                    </a:p>
                  </a:txBody>
                  <a:tcPr/>
                </a:tc>
                <a:tc>
                  <a:txBody>
                    <a:bodyPr/>
                    <a:lstStyle/>
                    <a:p>
                      <a:pPr lvl="0" indent="0" marL="0" algn="r">
                        <a:buNone/>
                      </a:pPr>
                      <a:r>
                        <a:rPr/>
                        <a:t>mother</a:t>
                      </a:r>
                    </a:p>
                  </a:txBody>
                  <a:tcPr/>
                </a:tc>
                <a:tc>
                  <a:txBody>
                    <a:bodyPr/>
                    <a:lstStyle/>
                    <a:p>
                      <a:pPr lvl="0" indent="0" marL="0" algn="l">
                        <a:buNone/>
                      </a:pPr>
                      <a:r>
                        <a:rPr/>
                        <a:t>gender</a:t>
                      </a:r>
                    </a:p>
                  </a:txBody>
                  <a:tcPr/>
                </a:tc>
                <a:tc>
                  <a:txBody>
                    <a:bodyPr/>
                    <a:lstStyle/>
                    <a:p>
                      <a:pPr lvl="0" indent="0" marL="0" algn="r">
                        <a:buNone/>
                      </a:pPr>
                      <a:r>
                        <a:rPr/>
                        <a:t>height</a:t>
                      </a:r>
                    </a:p>
                  </a:txBody>
                  <a:tcPr/>
                </a:tc>
                <a:tc>
                  <a:txBody>
                    <a:bodyPr/>
                    <a:lstStyle/>
                    <a:p>
                      <a:pPr lvl="0" indent="0" marL="0" algn="r">
                        <a:buNone/>
                      </a:pPr>
                      <a:r>
                        <a:rPr/>
                        <a:t>kids</a:t>
                      </a:r>
                    </a:p>
                  </a:txBody>
                  <a:tcPr/>
                </a:tc>
                <a:tc>
                  <a:txBody>
                    <a:bodyPr/>
                    <a:lstStyle/>
                    <a:p>
                      <a:pPr lvl="0" indent="0" marL="0" algn="r">
                        <a:buNone/>
                      </a:pPr>
                      <a:r>
                        <a:rPr/>
                        <a:t>male</a:t>
                      </a:r>
                    </a:p>
                  </a:txBody>
                  <a:tcPr/>
                </a:tc>
                <a:tc>
                  <a:txBody>
                    <a:bodyPr/>
                    <a:lstStyle/>
                    <a:p>
                      <a:pPr lvl="0" indent="0" marL="0" algn="r">
                        <a:buNone/>
                      </a:pPr>
                      <a:r>
                        <a:rPr/>
                        <a:t>female</a:t>
                      </a:r>
                    </a:p>
                  </a:txBody>
                  <a:tcPr/>
                </a:tc>
                <a:tc>
                  <a:txBody>
                    <a:bodyPr/>
                    <a:lstStyle/>
                    <a:p>
                      <a:pPr lvl="0" indent="0" marL="0" algn="r">
                        <a:buNone/>
                      </a:pPr>
                      <a:r>
                        <a:rPr/>
                        <a:t>mid_parent</a:t>
                      </a:r>
                    </a:p>
                  </a:txBody>
                  <a:tcPr/>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M</a:t>
                      </a:r>
                    </a:p>
                  </a:txBody>
                </a:tc>
                <a:tc>
                  <a:txBody>
                    <a:bodyPr/>
                    <a:lstStyle/>
                    <a:p>
                      <a:pPr lvl="0" indent="0" marL="0" algn="r">
                        <a:buNone/>
                      </a:pPr>
                      <a:r>
                        <a:rPr/>
                        <a:t>73.2</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69.2</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73.5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72.5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bl>
          </a:graphicData>
        </a:graphic>
      </p:graphicFrame>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Held Out Evaluation</a:t>
            </a:r>
          </a:p>
        </p:txBody>
      </p:sp>
      <p:sp>
        <p:nvSpPr>
          <p:cNvPr id="3" name="Content Placeholder 2"/>
          <p:cNvSpPr>
            <a:spLocks noGrp="1"/>
          </p:cNvSpPr>
          <p:nvPr>
            <p:ph idx="1"/>
          </p:nvPr>
        </p:nvSpPr>
        <p:spPr/>
        <p:txBody>
          <a:bodyPr/>
          <a:lstStyle/>
          <a:p>
            <a:pPr lvl="0" indent="0" marL="0">
              <a:buNone/>
            </a:pPr>
            <a:r>
              <a:rP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 to Finish Modeling</dc:title>
  <dc:creator>John Mount, Win Vector LLC</dc:creator>
  <cp:keywords/>
  <dcterms:created xsi:type="dcterms:W3CDTF">2022-11-07T17:01:17Z</dcterms:created>
  <dcterms:modified xsi:type="dcterms:W3CDTF">2022-11-07T17:01:17Z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